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1905" r:id="rId5"/>
    <p:sldId id="1925" r:id="rId6"/>
    <p:sldId id="1911" r:id="rId7"/>
    <p:sldId id="1912" r:id="rId8"/>
    <p:sldId id="1923" r:id="rId9"/>
    <p:sldId id="1924" r:id="rId10"/>
    <p:sldId id="1919" r:id="rId11"/>
    <p:sldId id="1920" r:id="rId12"/>
    <p:sldId id="1913" r:id="rId13"/>
    <p:sldId id="1914" r:id="rId14"/>
    <p:sldId id="1915" r:id="rId15"/>
    <p:sldId id="1916" r:id="rId16"/>
    <p:sldId id="192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A3DCB-C15C-4AA3-91CA-1FC086F6498B}" v="3" dt="2022-01-12T14:33:59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91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曾千瑞" userId="S::ssa0419@cloud.hfu.edu.tw::5cd6ea84-3351-41ed-8989-5269f652c57b" providerId="AD" clId="Web-{1BDA3DCB-C15C-4AA3-91CA-1FC086F6498B}"/>
    <pc:docChg chg="modSld">
      <pc:chgData name="曾千瑞" userId="S::ssa0419@cloud.hfu.edu.tw::5cd6ea84-3351-41ed-8989-5269f652c57b" providerId="AD" clId="Web-{1BDA3DCB-C15C-4AA3-91CA-1FC086F6498B}" dt="2022-01-12T14:33:59.361" v="2"/>
      <pc:docMkLst>
        <pc:docMk/>
      </pc:docMkLst>
      <pc:sldChg chg="addSp">
        <pc:chgData name="曾千瑞" userId="S::ssa0419@cloud.hfu.edu.tw::5cd6ea84-3351-41ed-8989-5269f652c57b" providerId="AD" clId="Web-{1BDA3DCB-C15C-4AA3-91CA-1FC086F6498B}" dt="2022-01-12T14:33:59.361" v="2"/>
        <pc:sldMkLst>
          <pc:docMk/>
          <pc:sldMk cId="1949846299" sldId="1913"/>
        </pc:sldMkLst>
        <pc:spChg chg="add">
          <ac:chgData name="曾千瑞" userId="S::ssa0419@cloud.hfu.edu.tw::5cd6ea84-3351-41ed-8989-5269f652c57b" providerId="AD" clId="Web-{1BDA3DCB-C15C-4AA3-91CA-1FC086F6498B}" dt="2022-01-12T14:33:55.799" v="0"/>
          <ac:spMkLst>
            <pc:docMk/>
            <pc:sldMk cId="1949846299" sldId="1913"/>
            <ac:spMk id="2" creationId="{611E1C68-AE91-4B1D-802C-94659EB166E7}"/>
          </ac:spMkLst>
        </pc:spChg>
        <pc:spChg chg="add">
          <ac:chgData name="曾千瑞" userId="S::ssa0419@cloud.hfu.edu.tw::5cd6ea84-3351-41ed-8989-5269f652c57b" providerId="AD" clId="Web-{1BDA3DCB-C15C-4AA3-91CA-1FC086F6498B}" dt="2022-01-12T14:33:56.674" v="1"/>
          <ac:spMkLst>
            <pc:docMk/>
            <pc:sldMk cId="1949846299" sldId="1913"/>
            <ac:spMk id="3" creationId="{89674FDE-AD81-47FE-A224-93022D021DB1}"/>
          </ac:spMkLst>
        </pc:spChg>
        <pc:spChg chg="add">
          <ac:chgData name="曾千瑞" userId="S::ssa0419@cloud.hfu.edu.tw::5cd6ea84-3351-41ed-8989-5269f652c57b" providerId="AD" clId="Web-{1BDA3DCB-C15C-4AA3-91CA-1FC086F6498B}" dt="2022-01-12T14:33:59.361" v="2"/>
          <ac:spMkLst>
            <pc:docMk/>
            <pc:sldMk cId="1949846299" sldId="1913"/>
            <ac:spMk id="4" creationId="{9D2D2745-EB95-48C4-92E5-5BE6C8D48E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9DCC5-62FF-4818-AB20-A92E581666F9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D570D-890F-4CB1-936D-43BAF04025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3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97185B-E204-42B8-AB52-654E24B71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E6B30D-DFD2-4AD1-AC02-939EE4623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D397AA-9C6D-41BC-ADF4-FFC21B86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4BA317-B306-43BD-AA6C-529CAD5A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34D7E1-D919-4EA2-A26E-3A90AB5F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13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AC8032-7E21-4095-8822-BE1494EA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D828C2-7F8A-4B30-95CD-77E09F515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FE5009-795B-4AB5-AB11-8DA50A21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D3AEA7-467C-45CA-BDB8-31C7778C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564628-F82E-43E9-A9FA-32BE36E0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9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8F99DF-4785-48AE-B25E-C4693BA4F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F4FD80-92D2-4A11-AEDE-69CE57C29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5A87B-484B-4B17-8A8F-10890CD2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EE47C1-A60B-4674-9E65-6E457386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F37B42-F90F-4DE1-8BE1-B8DC90A5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69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37B67-E6C3-4C63-86B0-E63B693D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442503-B6C0-4B8C-9826-1EC82209D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E9A57F-AE8D-4016-82EF-DA2960698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58552A-234E-4030-A837-6B438E95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8C2FB6-A669-40E7-B452-5869DC96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74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6BCBA-B530-4332-9DC8-195CE94B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DBCB8A-62BA-4ED0-8E9A-98DC104C1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0B04FE-8688-4C0F-88B7-A55BD8E8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4C9FE1-A17D-4541-B047-8C488082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B19B83-5170-4ACD-9ADB-EDEB8904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41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428EA-A180-4BF2-800A-F2B804FA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EF6EFA-18C4-4928-ABC1-B47B46488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E6C8C8-8C92-4272-8323-F46DBD53B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C03A21-CFCE-4574-9471-AC66F58C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5DE365-9624-4D4A-9BA5-7E084E84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2F81AD-7A79-4A29-84F2-1C449B36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84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45B1A-407C-42AB-8672-A07C9759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55D4C6-DC92-4564-A050-B67CAFE76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FF6329-F75C-4E70-A8F6-4CC94622B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52E83D-E046-4336-A841-5448EB6FF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D423D28-B371-48FB-9E45-593F9DD87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0A809E-4EB7-47E8-BEC2-27B1538B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E2A5DDE-9A2A-467F-91A7-8A109D7E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D1E294-1223-47C9-A097-E48CF4B4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55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18BB5-BD5A-4468-A254-05ECFD54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B816791-4C03-4926-9C61-39697A1D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09D0F4-D070-4238-A904-F09E1D9E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4EB65F-B9BE-46DB-85FB-C728CD42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62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09D5E87-7AB8-46DB-84A1-05A2FA495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04E7CE9-55F2-4FDE-8F3E-92C8034D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A77C10-BC1A-4B6B-BFC7-2C4596DF3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7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D7901-8B25-4129-984C-C345AB79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EEA51-055E-4402-9B7C-9408B52A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09A112-ECAB-4813-B237-6B297E90C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E6427F-C7BF-4F4B-9FA3-7719CAD7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9F0972-F10A-413E-82C5-27E9E71F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4E8896-512B-4BE9-BC7C-30DF51ED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36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D1C3D-72B1-43C0-9A76-F3819700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646C9CF-3B5F-421D-B5D2-D3865684D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C65CC5-6F8F-4B7B-9CA9-C99AC3506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188A0A-41D6-4C7B-94FA-C9D6B8AF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EA8B79-9BDC-401A-8847-2C57BEA2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8C213C-4D37-4F1A-9C6A-0C8A00CE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349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4105004-6198-42B5-AC8B-A55E15E2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0F80EC-26D5-437E-8EA1-372B262E8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3B188A-4968-4C40-A074-27DE8CD22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EC7B5-5A90-485A-8100-CFFE15699A56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5AE80E-2060-4403-883A-9F7720FEF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84D10A-FDC8-4153-A97F-9623E6DE7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C8AA3-8E28-4D1B-9083-C8DE2923F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61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hyperlink" Target="https://www.google.com/search?hl=zh-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78D4EF5-9C9B-4D79-A658-5E8109643DD8}"/>
              </a:ext>
            </a:extLst>
          </p:cNvPr>
          <p:cNvSpPr txBox="1">
            <a:spLocks/>
          </p:cNvSpPr>
          <p:nvPr/>
        </p:nvSpPr>
        <p:spPr>
          <a:xfrm>
            <a:off x="0" y="1160690"/>
            <a:ext cx="8039099" cy="1292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9600" b="1" dirty="0"/>
              <a:t>爬蟲基礎入門</a:t>
            </a:r>
            <a:r>
              <a:rPr lang="en-US" altLang="zh-TW" sz="9600" b="1" dirty="0"/>
              <a:t>-</a:t>
            </a:r>
            <a:r>
              <a:rPr lang="en-US" altLang="zh-TW" sz="13800" b="1" dirty="0"/>
              <a:t>Part 2</a:t>
            </a:r>
            <a:endParaRPr lang="zh-TW" altLang="en-US" sz="13800" b="1" dirty="0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5587EEF4-7B01-4B7E-983D-0D5CE8332869}"/>
              </a:ext>
            </a:extLst>
          </p:cNvPr>
          <p:cNvSpPr/>
          <p:nvPr/>
        </p:nvSpPr>
        <p:spPr>
          <a:xfrm>
            <a:off x="0" y="2314575"/>
            <a:ext cx="7600950" cy="4543425"/>
          </a:xfrm>
          <a:prstGeom prst="rt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221CB269-8B55-4FCA-A047-2D0131AEA106}"/>
              </a:ext>
            </a:extLst>
          </p:cNvPr>
          <p:cNvSpPr/>
          <p:nvPr/>
        </p:nvSpPr>
        <p:spPr>
          <a:xfrm flipH="1">
            <a:off x="742950" y="2314574"/>
            <a:ext cx="11449050" cy="454342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689EE83C-B32E-4C7D-AA16-C6FEC44A9631}"/>
              </a:ext>
            </a:extLst>
          </p:cNvPr>
          <p:cNvSpPr/>
          <p:nvPr/>
        </p:nvSpPr>
        <p:spPr>
          <a:xfrm flipH="1" flipV="1">
            <a:off x="6096000" y="0"/>
            <a:ext cx="6096000" cy="4028619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5983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36123C1-83A6-4352-BFA8-C448D719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37" y="714028"/>
            <a:ext cx="6264988" cy="587727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081E08DA-B108-4EEB-A510-5D580E822918}"/>
              </a:ext>
            </a:extLst>
          </p:cNvPr>
          <p:cNvSpPr txBox="1">
            <a:spLocks/>
          </p:cNvSpPr>
          <p:nvPr/>
        </p:nvSpPr>
        <p:spPr>
          <a:xfrm>
            <a:off x="0" y="-865"/>
            <a:ext cx="3149600" cy="825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+mn-lt"/>
              </a:rPr>
              <a:t>舉個例子</a:t>
            </a:r>
            <a:r>
              <a:rPr lang="en-US" altLang="zh-TW" b="1" dirty="0">
                <a:latin typeface="+mn-lt"/>
              </a:rPr>
              <a:t>-2</a:t>
            </a:r>
            <a:endParaRPr lang="zh-TW" altLang="en-US" b="1" dirty="0">
              <a:latin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A14FE44-2660-4961-A3FA-0F4F81E3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39" y="3557119"/>
            <a:ext cx="737680" cy="48009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B5EDF09-4604-4F32-84C6-CA3575CC4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426" y="3471394"/>
            <a:ext cx="737680" cy="6705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918B150-C048-4D00-A87D-DA812EA25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97" y="3338958"/>
            <a:ext cx="737680" cy="8839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ABBC8C0-FA10-4DF5-9709-B4695FE00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29" y="3029395"/>
            <a:ext cx="737680" cy="151264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4574C3-4659-4306-AE7B-1884C24EE30D}"/>
              </a:ext>
            </a:extLst>
          </p:cNvPr>
          <p:cNvSpPr txBox="1"/>
          <p:nvPr/>
        </p:nvSpPr>
        <p:spPr>
          <a:xfrm rot="5400000">
            <a:off x="5217204" y="2654254"/>
            <a:ext cx="56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+mn-lt"/>
              </a:rPr>
              <a:t>…..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870F28-2174-4E6B-AF7C-627C1002687F}"/>
              </a:ext>
            </a:extLst>
          </p:cNvPr>
          <p:cNvSpPr txBox="1"/>
          <p:nvPr/>
        </p:nvSpPr>
        <p:spPr>
          <a:xfrm rot="5400000">
            <a:off x="5217203" y="4734127"/>
            <a:ext cx="56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+mn-lt"/>
              </a:rPr>
              <a:t>…..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09E3AEB-3397-4B40-8FB3-EDB304D8D1C1}"/>
              </a:ext>
            </a:extLst>
          </p:cNvPr>
          <p:cNvSpPr txBox="1"/>
          <p:nvPr/>
        </p:nvSpPr>
        <p:spPr>
          <a:xfrm>
            <a:off x="191275" y="2867667"/>
            <a:ext cx="48845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width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="320"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="240"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controls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zh-TW" sz="1400" dirty="0"/>
            </a:br>
            <a:r>
              <a:rPr lang="en-US" altLang="zh-TW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="movie.mp4"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="video/mp4"&gt;</a:t>
            </a:r>
            <a:br>
              <a:rPr lang="en-US" altLang="zh-TW" sz="1400" dirty="0"/>
            </a:br>
            <a:r>
              <a:rPr lang="en-US" altLang="zh-TW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="movie.ogg"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="video/</a:t>
            </a:r>
            <a:r>
              <a:rPr lang="en-US" altLang="zh-TW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ogg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br>
              <a:rPr lang="en-US" altLang="zh-TW" sz="1400" dirty="0"/>
            </a:br>
            <a:r>
              <a:rPr lang="en-US" altLang="zh-TW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Your browser does not support the video tag.</a:t>
            </a:r>
            <a:br>
              <a:rPr lang="en-US" altLang="zh-TW" sz="1400" dirty="0"/>
            </a:b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/video</a:t>
            </a:r>
            <a:r>
              <a:rPr lang="en-US" altLang="zh-TW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FD56C3-5ABD-4811-85CC-C4018DA47D4C}"/>
              </a:ext>
            </a:extLst>
          </p:cNvPr>
          <p:cNvSpPr txBox="1"/>
          <p:nvPr/>
        </p:nvSpPr>
        <p:spPr>
          <a:xfrm>
            <a:off x="145125" y="1101216"/>
            <a:ext cx="49768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同學們有沒有發現</a:t>
            </a:r>
            <a:r>
              <a:rPr lang="en-US" altLang="zh-TW" dirty="0"/>
              <a:t>,</a:t>
            </a:r>
            <a:r>
              <a:rPr lang="zh-TW" altLang="en-US" dirty="0"/>
              <a:t> 網頁的這些資訊都包在這些</a:t>
            </a:r>
            <a:endParaRPr lang="en-US" altLang="zh-TW" dirty="0"/>
          </a:p>
          <a:p>
            <a:r>
              <a:rPr lang="en-US" altLang="zh-TW" dirty="0"/>
              <a:t>Html</a:t>
            </a:r>
            <a:r>
              <a:rPr lang="zh-TW" altLang="en-US" dirty="0"/>
              <a:t>的</a:t>
            </a:r>
            <a:r>
              <a:rPr lang="en-US" altLang="zh-TW" dirty="0"/>
              <a:t>&lt;&gt;</a:t>
            </a:r>
            <a:r>
              <a:rPr lang="zh-TW" altLang="en-US" dirty="0"/>
              <a:t>中</a:t>
            </a:r>
            <a:r>
              <a:rPr lang="en-US" altLang="zh-TW" dirty="0"/>
              <a:t>,</a:t>
            </a:r>
            <a:r>
              <a:rPr lang="zh-TW" altLang="en-US" dirty="0"/>
              <a:t> 就好像是俄羅斯娃娃一樣</a:t>
            </a:r>
            <a:r>
              <a:rPr lang="en-US" altLang="zh-TW" dirty="0"/>
              <a:t>,</a:t>
            </a:r>
            <a:r>
              <a:rPr lang="zh-TW" altLang="en-US" dirty="0"/>
              <a:t> 我們想要的資訊</a:t>
            </a:r>
            <a:r>
              <a:rPr lang="en-US" altLang="zh-TW" dirty="0"/>
              <a:t>,</a:t>
            </a:r>
            <a:r>
              <a:rPr lang="zh-TW" altLang="en-US" dirty="0"/>
              <a:t> 都是在這些小盒子中</a:t>
            </a:r>
            <a:r>
              <a:rPr lang="en-US" altLang="zh-TW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21067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E2FF009-70DE-42FA-B657-024752417636}"/>
              </a:ext>
            </a:extLst>
          </p:cNvPr>
          <p:cNvSpPr txBox="1">
            <a:spLocks/>
          </p:cNvSpPr>
          <p:nvPr/>
        </p:nvSpPr>
        <p:spPr>
          <a:xfrm>
            <a:off x="212158" y="129827"/>
            <a:ext cx="3149600" cy="825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+mn-lt"/>
              </a:rPr>
              <a:t>舉個例子</a:t>
            </a:r>
            <a:r>
              <a:rPr lang="en-US" altLang="zh-TW" b="1" dirty="0">
                <a:latin typeface="+mn-lt"/>
              </a:rPr>
              <a:t>-3</a:t>
            </a:r>
            <a:endParaRPr lang="zh-TW" altLang="en-US" b="1" dirty="0">
              <a:latin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7D2170-EEB6-4D00-A424-1D7B42DD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86" y="1463868"/>
            <a:ext cx="8711014" cy="465819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9C1FC13-E234-4667-AE5C-CD456495B05D}"/>
              </a:ext>
            </a:extLst>
          </p:cNvPr>
          <p:cNvSpPr txBox="1"/>
          <p:nvPr/>
        </p:nvSpPr>
        <p:spPr>
          <a:xfrm>
            <a:off x="0" y="2884682"/>
            <a:ext cx="157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&lt;div   </a:t>
            </a:r>
            <a:r>
              <a:rPr lang="en-US" altLang="zh-TW" dirty="0" err="1"/>
              <a:t>xxxx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F222662-B21F-47FF-9ED2-CBB93DEE05EA}"/>
              </a:ext>
            </a:extLst>
          </p:cNvPr>
          <p:cNvSpPr txBox="1"/>
          <p:nvPr/>
        </p:nvSpPr>
        <p:spPr>
          <a:xfrm>
            <a:off x="0" y="4386335"/>
            <a:ext cx="96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&lt;div   /&gt;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490FE4-966A-48CD-9F31-87B9F1717A5B}"/>
              </a:ext>
            </a:extLst>
          </p:cNvPr>
          <p:cNvSpPr txBox="1"/>
          <p:nvPr/>
        </p:nvSpPr>
        <p:spPr>
          <a:xfrm>
            <a:off x="368840" y="3167811"/>
            <a:ext cx="157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&lt;div   </a:t>
            </a:r>
            <a:r>
              <a:rPr lang="en-US" altLang="zh-TW" dirty="0" err="1"/>
              <a:t>oooo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776BA9-D0D9-4653-9329-3F00560993A5}"/>
              </a:ext>
            </a:extLst>
          </p:cNvPr>
          <p:cNvSpPr txBox="1"/>
          <p:nvPr/>
        </p:nvSpPr>
        <p:spPr>
          <a:xfrm>
            <a:off x="368840" y="4103206"/>
            <a:ext cx="96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&lt;div   /&gt;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D408C2A-8A78-4A04-8896-700EE2C36EBE}"/>
              </a:ext>
            </a:extLst>
          </p:cNvPr>
          <p:cNvSpPr txBox="1"/>
          <p:nvPr/>
        </p:nvSpPr>
        <p:spPr>
          <a:xfrm>
            <a:off x="661963" y="3456875"/>
            <a:ext cx="2829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 </a:t>
            </a:r>
            <a:r>
              <a:rPr lang="en-US" altLang="zh-TW" dirty="0" err="1"/>
              <a:t>src</a:t>
            </a:r>
            <a:r>
              <a:rPr lang="en-US" altLang="zh-TW" dirty="0"/>
              <a:t> = https://www.google.xxxxxx&gt;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803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734187-2E07-428E-ACE4-823010D7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5" y="191729"/>
            <a:ext cx="10515600" cy="1056507"/>
          </a:xfrm>
        </p:spPr>
        <p:txBody>
          <a:bodyPr/>
          <a:lstStyle/>
          <a:p>
            <a:r>
              <a:rPr lang="zh-TW" altLang="en-US" b="1" dirty="0">
                <a:latin typeface="+mn-lt"/>
              </a:rPr>
              <a:t>了解了網頁架構</a:t>
            </a:r>
            <a:r>
              <a:rPr lang="en-US" altLang="zh-TW" b="1" dirty="0">
                <a:latin typeface="+mn-lt"/>
              </a:rPr>
              <a:t>,</a:t>
            </a:r>
            <a:r>
              <a:rPr lang="zh-TW" altLang="en-US" b="1" dirty="0">
                <a:latin typeface="+mn-lt"/>
              </a:rPr>
              <a:t>那麼寫個簡單的</a:t>
            </a:r>
            <a:r>
              <a:rPr lang="en-US" altLang="zh-TW" b="1" dirty="0">
                <a:latin typeface="+mn-lt"/>
              </a:rPr>
              <a:t>html</a:t>
            </a:r>
            <a:r>
              <a:rPr lang="zh-TW" altLang="en-US" b="1" dirty="0">
                <a:latin typeface="+mn-lt"/>
              </a:rPr>
              <a:t>吧</a:t>
            </a:r>
            <a:r>
              <a:rPr lang="en-US" altLang="zh-TW" b="1" dirty="0">
                <a:latin typeface="+mn-lt"/>
              </a:rPr>
              <a:t>!</a:t>
            </a:r>
            <a:endParaRPr lang="zh-TW" altLang="en-US" b="1" dirty="0">
              <a:latin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2CA3A3-24AE-4685-86D9-BA6B57C7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25" y="1248236"/>
            <a:ext cx="8848725" cy="51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9852A528-7051-4C14-B555-E3915B7012D7}"/>
              </a:ext>
            </a:extLst>
          </p:cNvPr>
          <p:cNvSpPr/>
          <p:nvPr/>
        </p:nvSpPr>
        <p:spPr>
          <a:xfrm flipV="1">
            <a:off x="0" y="-1"/>
            <a:ext cx="12192000" cy="6096000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E35DCA03-85EB-42C5-A676-C7E025AD9275}"/>
              </a:ext>
            </a:extLst>
          </p:cNvPr>
          <p:cNvSpPr/>
          <p:nvPr/>
        </p:nvSpPr>
        <p:spPr>
          <a:xfrm>
            <a:off x="0" y="2314575"/>
            <a:ext cx="6877050" cy="4543425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7C4B62-41B9-4A26-82FB-14272AC6FFD1}"/>
              </a:ext>
            </a:extLst>
          </p:cNvPr>
          <p:cNvSpPr txBox="1"/>
          <p:nvPr/>
        </p:nvSpPr>
        <p:spPr>
          <a:xfrm>
            <a:off x="8534400" y="3429000"/>
            <a:ext cx="20002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800" b="1" i="1" dirty="0"/>
              <a:t>QA</a:t>
            </a:r>
            <a:endParaRPr lang="zh-TW" altLang="en-US" sz="8800" b="1" i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CF56BB-06D6-4CE9-8B9C-44D9F3BA1FE8}"/>
              </a:ext>
            </a:extLst>
          </p:cNvPr>
          <p:cNvSpPr txBox="1"/>
          <p:nvPr/>
        </p:nvSpPr>
        <p:spPr>
          <a:xfrm>
            <a:off x="11122805" y="6334780"/>
            <a:ext cx="1069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i="1" dirty="0"/>
              <a:t>Allen</a:t>
            </a:r>
            <a:endParaRPr lang="zh-TW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62857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508B2C7D-D648-46F9-AF70-F9E88C72C4C9}"/>
              </a:ext>
            </a:extLst>
          </p:cNvPr>
          <p:cNvSpPr txBox="1">
            <a:spLocks/>
          </p:cNvSpPr>
          <p:nvPr/>
        </p:nvSpPr>
        <p:spPr>
          <a:xfrm>
            <a:off x="141945" y="203426"/>
            <a:ext cx="407667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+mn-lt"/>
              </a:rPr>
              <a:t>網路訪問機制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E9B9D4-AA4E-47C2-93EA-59BE22F4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5" y="744926"/>
            <a:ext cx="6934200" cy="1476375"/>
          </a:xfrm>
          <a:prstGeom prst="rect">
            <a:avLst/>
          </a:prstGeom>
        </p:spPr>
      </p:pic>
      <p:pic>
        <p:nvPicPr>
          <p:cNvPr id="1026" name="Picture 2" descr="房子家设计- Pixabay上的免费图片">
            <a:extLst>
              <a:ext uri="{FF2B5EF4-FFF2-40B4-BE49-F238E27FC236}">
                <a16:creationId xmlns:a16="http://schemas.microsoft.com/office/drawing/2014/main" id="{77A60274-2687-466F-94E3-0A5BC883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3429000"/>
            <a:ext cx="3190941" cy="2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F849C9-23E9-4A06-90E0-4C7CC435B170}"/>
              </a:ext>
            </a:extLst>
          </p:cNvPr>
          <p:cNvSpPr txBox="1"/>
          <p:nvPr/>
        </p:nvSpPr>
        <p:spPr>
          <a:xfrm>
            <a:off x="4734123" y="2743520"/>
            <a:ext cx="971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</a:t>
            </a:r>
            <a:r>
              <a:rPr lang="en-US" altLang="zh-TW" sz="1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1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12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dirty="0"/>
              <a:t>Google.com</a:t>
            </a:r>
          </a:p>
          <a:p>
            <a:r>
              <a:rPr lang="en-US" altLang="zh-TW" sz="1200" dirty="0"/>
              <a:t>Apple.com</a:t>
            </a:r>
          </a:p>
          <a:p>
            <a:r>
              <a:rPr lang="en-US" altLang="zh-TW" sz="1200" dirty="0"/>
              <a:t>Yahoo.com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1A1DDF4-D3BE-4341-9643-07E1C37D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216" y="3924117"/>
            <a:ext cx="1081451" cy="728908"/>
          </a:xfrm>
          <a:prstGeom prst="rect">
            <a:avLst/>
          </a:prstGeom>
        </p:spPr>
      </p:pic>
      <p:pic>
        <p:nvPicPr>
          <p:cNvPr id="1028" name="Picture 4" descr="官網「限用IE」未來恐將不能動微軟明年起終止支援- Yahoo奇摩汽車機車">
            <a:extLst>
              <a:ext uri="{FF2B5EF4-FFF2-40B4-BE49-F238E27FC236}">
                <a16:creationId xmlns:a16="http://schemas.microsoft.com/office/drawing/2014/main" id="{D86CBF14-7FCC-4B80-86A6-F6A2E01A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9" y="3773707"/>
            <a:ext cx="829823" cy="8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BD68EE6-B42A-4A12-802C-638F4E02721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603531" y="3574517"/>
            <a:ext cx="616170" cy="44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E577C2F-2223-4825-A511-52C67BD0F26F}"/>
              </a:ext>
            </a:extLst>
          </p:cNvPr>
          <p:cNvSpPr txBox="1"/>
          <p:nvPr/>
        </p:nvSpPr>
        <p:spPr>
          <a:xfrm>
            <a:off x="4946898" y="4288571"/>
            <a:ext cx="9711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巷弄門牌</a:t>
            </a:r>
            <a:r>
              <a:rPr lang="en-US" altLang="zh-TW" sz="1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TW" sz="1200" b="1" dirty="0" err="1"/>
              <a:t>Xxx</a:t>
            </a:r>
            <a:r>
              <a:rPr lang="zh-TW" altLang="en-US" sz="1200" b="1" dirty="0"/>
              <a:t>機構</a:t>
            </a:r>
            <a:endParaRPr lang="en-US" altLang="zh-TW" sz="1200" b="1" dirty="0"/>
          </a:p>
          <a:p>
            <a:r>
              <a:rPr lang="en-US" altLang="zh-TW" sz="1200" b="1" dirty="0"/>
              <a:t>xxx</a:t>
            </a:r>
            <a:r>
              <a:rPr lang="zh-TW" altLang="en-US" sz="1200" b="1" dirty="0"/>
              <a:t>雜貨舖</a:t>
            </a:r>
            <a:endParaRPr lang="en-US" altLang="zh-TW" sz="1200" b="1" dirty="0"/>
          </a:p>
          <a:p>
            <a:r>
              <a:rPr lang="en-US" altLang="zh-TW" sz="1200" b="1" dirty="0" err="1"/>
              <a:t>Xxx</a:t>
            </a:r>
            <a:r>
              <a:rPr lang="zh-TW" altLang="en-US" sz="1200" b="1" dirty="0"/>
              <a:t>手機鋪</a:t>
            </a:r>
            <a:endParaRPr lang="en-US" altLang="zh-TW" sz="1200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6A10E1F-B091-4D91-870A-3CA7E05321B6}"/>
              </a:ext>
            </a:extLst>
          </p:cNvPr>
          <p:cNvSpPr txBox="1"/>
          <p:nvPr/>
        </p:nvSpPr>
        <p:spPr>
          <a:xfrm>
            <a:off x="8158919" y="3118535"/>
            <a:ext cx="39805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https://shopee.tw/mall/search?keyword=iphone&amp;shop=54598032</a:t>
            </a:r>
          </a:p>
        </p:txBody>
      </p:sp>
      <p:pic>
        <p:nvPicPr>
          <p:cNvPr id="24" name="圖形 23" descr="女工程師 外框">
            <a:extLst>
              <a:ext uri="{FF2B5EF4-FFF2-40B4-BE49-F238E27FC236}">
                <a16:creationId xmlns:a16="http://schemas.microsoft.com/office/drawing/2014/main" id="{81172A63-9DAD-440D-A93D-005E0B155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6196" y="3648140"/>
            <a:ext cx="914400" cy="914400"/>
          </a:xfrm>
          <a:prstGeom prst="rect">
            <a:avLst/>
          </a:prstGeom>
        </p:spPr>
      </p:pic>
      <p:pic>
        <p:nvPicPr>
          <p:cNvPr id="27" name="圖形 26" descr="男工程師 以實心填滿">
            <a:extLst>
              <a:ext uri="{FF2B5EF4-FFF2-40B4-BE49-F238E27FC236}">
                <a16:creationId xmlns:a16="http://schemas.microsoft.com/office/drawing/2014/main" id="{2DF1000D-2C01-4C33-B517-E93F44A00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1837" y="3648140"/>
            <a:ext cx="914400" cy="914400"/>
          </a:xfrm>
          <a:prstGeom prst="rect">
            <a:avLst/>
          </a:prstGeom>
        </p:spPr>
      </p:pic>
      <p:sp>
        <p:nvSpPr>
          <p:cNvPr id="29" name="左中括弧 28">
            <a:extLst>
              <a:ext uri="{FF2B5EF4-FFF2-40B4-BE49-F238E27FC236}">
                <a16:creationId xmlns:a16="http://schemas.microsoft.com/office/drawing/2014/main" id="{D6D979CD-C85B-4D05-9303-2D69AB671924}"/>
              </a:ext>
            </a:extLst>
          </p:cNvPr>
          <p:cNvSpPr/>
          <p:nvPr/>
        </p:nvSpPr>
        <p:spPr>
          <a:xfrm rot="5400000">
            <a:off x="8985312" y="2783275"/>
            <a:ext cx="60023" cy="61049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左中括弧 32">
            <a:extLst>
              <a:ext uri="{FF2B5EF4-FFF2-40B4-BE49-F238E27FC236}">
                <a16:creationId xmlns:a16="http://schemas.microsoft.com/office/drawing/2014/main" id="{A198A6EA-7A12-4827-A765-0BB6B18D3AE6}"/>
              </a:ext>
            </a:extLst>
          </p:cNvPr>
          <p:cNvSpPr/>
          <p:nvPr/>
        </p:nvSpPr>
        <p:spPr>
          <a:xfrm rot="5400000">
            <a:off x="10666443" y="1759042"/>
            <a:ext cx="60022" cy="265896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FD8DABFC-50C9-41B4-A8C7-DA9D8AE01852}"/>
              </a:ext>
            </a:extLst>
          </p:cNvPr>
          <p:cNvCxnSpPr>
            <a:cxnSpLocks/>
            <a:stCxn id="29" idx="1"/>
            <a:endCxn id="8" idx="0"/>
          </p:cNvCxnSpPr>
          <p:nvPr/>
        </p:nvCxnSpPr>
        <p:spPr>
          <a:xfrm rot="16200000" flipV="1">
            <a:off x="6960017" y="1003205"/>
            <a:ext cx="314993" cy="3795623"/>
          </a:xfrm>
          <a:prstGeom prst="bentConnector3">
            <a:avLst>
              <a:gd name="adj1" fmla="val 172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E456EE-99DD-4B90-8697-2630850DBBE0}"/>
              </a:ext>
            </a:extLst>
          </p:cNvPr>
          <p:cNvSpPr txBox="1"/>
          <p:nvPr/>
        </p:nvSpPr>
        <p:spPr>
          <a:xfrm>
            <a:off x="6060700" y="3574517"/>
            <a:ext cx="27523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zh-TW" sz="1100" b="1" i="0" dirty="0">
                <a:solidFill>
                  <a:srgbClr val="E3319D"/>
                </a:solidFill>
                <a:effectLst/>
                <a:latin typeface="Helvetica Neue"/>
              </a:rPr>
              <a:t>D</a:t>
            </a:r>
            <a:r>
              <a:rPr lang="en-US" altLang="zh-TW" sz="1100" b="0" i="0" dirty="0">
                <a:solidFill>
                  <a:srgbClr val="333333"/>
                </a:solidFill>
                <a:effectLst/>
                <a:latin typeface="Helvetica Neue"/>
              </a:rPr>
              <a:t>ynamic </a:t>
            </a:r>
            <a:r>
              <a:rPr lang="en-US" altLang="zh-TW" sz="1100" b="1" i="0" dirty="0">
                <a:solidFill>
                  <a:srgbClr val="E3319D"/>
                </a:solidFill>
                <a:effectLst/>
                <a:latin typeface="Helvetica Neue"/>
              </a:rPr>
              <a:t>D</a:t>
            </a:r>
            <a:r>
              <a:rPr lang="en-US" altLang="zh-TW" sz="1100" b="0" i="0" dirty="0">
                <a:solidFill>
                  <a:srgbClr val="333333"/>
                </a:solidFill>
                <a:effectLst/>
                <a:latin typeface="Helvetica Neue"/>
              </a:rPr>
              <a:t>omain </a:t>
            </a:r>
            <a:r>
              <a:rPr lang="en-US" altLang="zh-TW" sz="1100" b="1" i="0" dirty="0">
                <a:solidFill>
                  <a:srgbClr val="2B547E"/>
                </a:solidFill>
                <a:effectLst/>
                <a:latin typeface="Helvetica Neue"/>
              </a:rPr>
              <a:t>N</a:t>
            </a:r>
            <a:r>
              <a:rPr lang="en-US" altLang="zh-TW" sz="1100" b="0" i="0" dirty="0">
                <a:solidFill>
                  <a:srgbClr val="333333"/>
                </a:solidFill>
                <a:effectLst/>
                <a:latin typeface="Helvetica Neue"/>
              </a:rPr>
              <a:t>ame </a:t>
            </a:r>
            <a:r>
              <a:rPr lang="en-US" altLang="zh-TW" sz="1100" b="1" i="0" dirty="0">
                <a:solidFill>
                  <a:srgbClr val="EAC117"/>
                </a:solidFill>
                <a:effectLst/>
                <a:latin typeface="Helvetica Neue"/>
              </a:rPr>
              <a:t>S</a:t>
            </a:r>
            <a:r>
              <a:rPr lang="en-US" altLang="zh-TW" sz="1100" b="0" i="0" dirty="0">
                <a:solidFill>
                  <a:srgbClr val="333333"/>
                </a:solidFill>
                <a:effectLst/>
                <a:latin typeface="Helvetica Neue"/>
              </a:rPr>
              <a:t>ervice </a:t>
            </a:r>
            <a:r>
              <a:rPr lang="en-US" altLang="zh-TW" sz="1100" b="1" i="0" dirty="0">
                <a:solidFill>
                  <a:srgbClr val="EAC117"/>
                </a:solidFill>
                <a:effectLst/>
                <a:latin typeface="Helvetica Neue"/>
              </a:rPr>
              <a:t>S</a:t>
            </a:r>
            <a:r>
              <a:rPr lang="en-US" altLang="zh-TW" sz="1100" b="0" i="0" dirty="0">
                <a:solidFill>
                  <a:srgbClr val="333333"/>
                </a:solidFill>
                <a:effectLst/>
                <a:latin typeface="Helvetica Neue"/>
              </a:rPr>
              <a:t>ystem)</a:t>
            </a:r>
            <a:endParaRPr lang="zh-TW" altLang="en-US" sz="11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A4009AE9-8944-4083-B1BC-381EB1E97E28}"/>
              </a:ext>
            </a:extLst>
          </p:cNvPr>
          <p:cNvCxnSpPr/>
          <p:nvPr/>
        </p:nvCxnSpPr>
        <p:spPr>
          <a:xfrm>
            <a:off x="4218615" y="4508938"/>
            <a:ext cx="758297" cy="23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罕見的3U單路伺服器，可裝載16臺3.5吋硬碟| iThome">
            <a:extLst>
              <a:ext uri="{FF2B5EF4-FFF2-40B4-BE49-F238E27FC236}">
                <a16:creationId xmlns:a16="http://schemas.microsoft.com/office/drawing/2014/main" id="{A48EEEFF-91DF-4F78-911A-3B92B2C3A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2509" y="3836127"/>
            <a:ext cx="2000705" cy="107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64990B23-C0CB-4EC8-806F-E7EEE4B888FB}"/>
              </a:ext>
            </a:extLst>
          </p:cNvPr>
          <p:cNvSpPr/>
          <p:nvPr/>
        </p:nvSpPr>
        <p:spPr>
          <a:xfrm rot="10800000">
            <a:off x="8369951" y="4157765"/>
            <a:ext cx="416458" cy="2616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E662BA00-5C18-4CC6-BF08-C75933D853AB}"/>
              </a:ext>
            </a:extLst>
          </p:cNvPr>
          <p:cNvSpPr/>
          <p:nvPr/>
        </p:nvSpPr>
        <p:spPr>
          <a:xfrm rot="10800000">
            <a:off x="6038675" y="4157766"/>
            <a:ext cx="416458" cy="2616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0" name="Picture 4" descr="ç¸éåç">
            <a:extLst>
              <a:ext uri="{FF2B5EF4-FFF2-40B4-BE49-F238E27FC236}">
                <a16:creationId xmlns:a16="http://schemas.microsoft.com/office/drawing/2014/main" id="{81475A86-8684-40FE-BC39-14F2137B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93" b="94030" l="3586" r="93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04" y="4748574"/>
            <a:ext cx="1236015" cy="98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06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F58D6308-747D-45BD-BEDF-57B477A5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5" y="203426"/>
            <a:ext cx="4076670" cy="432048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+mn-lt"/>
              </a:rPr>
              <a:t>網路訪問機制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F1C3FC-394F-4FCD-A284-24A1686ED616}"/>
              </a:ext>
            </a:extLst>
          </p:cNvPr>
          <p:cNvSpPr/>
          <p:nvPr/>
        </p:nvSpPr>
        <p:spPr>
          <a:xfrm>
            <a:off x="6028898" y="21126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2"/>
              </a:rPr>
              <a:t>https://www.google.com/</a:t>
            </a:r>
            <a:r>
              <a:rPr lang="en-US" altLang="zh-TW" dirty="0" err="1">
                <a:hlinkClick r:id="rId2"/>
              </a:rPr>
              <a:t>search?hl</a:t>
            </a:r>
            <a:r>
              <a:rPr lang="en-US" altLang="zh-TW" dirty="0">
                <a:hlinkClick r:id="rId2"/>
              </a:rPr>
              <a:t>=</a:t>
            </a:r>
            <a:r>
              <a:rPr lang="en-US" altLang="zh-TW" dirty="0" err="1">
                <a:hlinkClick r:id="rId2"/>
              </a:rPr>
              <a:t>zh</a:t>
            </a:r>
            <a:r>
              <a:rPr lang="en-US" altLang="zh-TW" dirty="0">
                <a:hlinkClick r:id="rId2"/>
              </a:rPr>
              <a:t>-</a:t>
            </a:r>
            <a:r>
              <a:rPr lang="en-US" altLang="zh-TW" dirty="0"/>
              <a:t>.........</a:t>
            </a:r>
            <a:endParaRPr lang="zh-TW" altLang="en-US" dirty="0"/>
          </a:p>
        </p:txBody>
      </p:sp>
      <p:pic>
        <p:nvPicPr>
          <p:cNvPr id="9" name="Picture 2" descr="ãå®¢æäººå¡ æ«å°äººå¡ qçãçåçæå°çµæ">
            <a:extLst>
              <a:ext uri="{FF2B5EF4-FFF2-40B4-BE49-F238E27FC236}">
                <a16:creationId xmlns:a16="http://schemas.microsoft.com/office/drawing/2014/main" id="{1B9B3B2C-6C74-47C1-AD63-98E54A52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822" y="3272276"/>
            <a:ext cx="1331725" cy="13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ç¸éåç">
            <a:extLst>
              <a:ext uri="{FF2B5EF4-FFF2-40B4-BE49-F238E27FC236}">
                <a16:creationId xmlns:a16="http://schemas.microsoft.com/office/drawing/2014/main" id="{6B4500E5-088C-45EE-A9F0-45FE3A64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3" b="94030" l="3586" r="93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547" y="3304488"/>
            <a:ext cx="1622775" cy="129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8D5EDDB-732A-4E1B-800A-3E298D367B11}"/>
              </a:ext>
            </a:extLst>
          </p:cNvPr>
          <p:cNvCxnSpPr/>
          <p:nvPr/>
        </p:nvCxnSpPr>
        <p:spPr>
          <a:xfrm flipH="1">
            <a:off x="7561409" y="3704326"/>
            <a:ext cx="16175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840EA6B-F596-440B-95AC-BEB124C0B639}"/>
              </a:ext>
            </a:extLst>
          </p:cNvPr>
          <p:cNvCxnSpPr/>
          <p:nvPr/>
        </p:nvCxnSpPr>
        <p:spPr>
          <a:xfrm>
            <a:off x="7535322" y="4419764"/>
            <a:ext cx="15591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86540F9-6580-4ACE-8C06-8D4529435D8B}"/>
              </a:ext>
            </a:extLst>
          </p:cNvPr>
          <p:cNvSpPr/>
          <p:nvPr/>
        </p:nvSpPr>
        <p:spPr>
          <a:xfrm>
            <a:off x="7843568" y="3123888"/>
            <a:ext cx="1086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/>
              <a:t>Inquire</a:t>
            </a:r>
          </a:p>
          <a:p>
            <a:pPr algn="ctr"/>
            <a:r>
              <a:rPr lang="en-US" altLang="zh-TW" b="1" dirty="0"/>
              <a:t>(request)</a:t>
            </a:r>
            <a:endParaRPr lang="zh-TW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C489F4-C8A6-4C98-983D-7B07D7AAACC0}"/>
              </a:ext>
            </a:extLst>
          </p:cNvPr>
          <p:cNvSpPr/>
          <p:nvPr/>
        </p:nvSpPr>
        <p:spPr>
          <a:xfrm>
            <a:off x="7746011" y="3846891"/>
            <a:ext cx="1191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err="1"/>
              <a:t>Anser</a:t>
            </a:r>
            <a:endParaRPr lang="en-US" altLang="zh-TW" b="1" dirty="0"/>
          </a:p>
          <a:p>
            <a:pPr algn="ctr"/>
            <a:r>
              <a:rPr lang="en-US" altLang="zh-TW" b="1" dirty="0"/>
              <a:t>(response)</a:t>
            </a:r>
            <a:endParaRPr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8D89010-FAC5-429C-B6C3-E085B9B8216A}"/>
              </a:ext>
            </a:extLst>
          </p:cNvPr>
          <p:cNvSpPr/>
          <p:nvPr/>
        </p:nvSpPr>
        <p:spPr>
          <a:xfrm>
            <a:off x="5001053" y="2691049"/>
            <a:ext cx="10278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2"/>
              </a:rPr>
              <a:t>http</a:t>
            </a:r>
            <a:r>
              <a:rPr lang="en-US" altLang="zh-TW" sz="1100" dirty="0"/>
              <a:t>:</a:t>
            </a:r>
            <a:r>
              <a:rPr lang="zh-TW" altLang="en-US" sz="1100" dirty="0"/>
              <a:t>網頁駕駛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F703C0-212E-4017-9E39-E5905090A161}"/>
              </a:ext>
            </a:extLst>
          </p:cNvPr>
          <p:cNvSpPr/>
          <p:nvPr/>
        </p:nvSpPr>
        <p:spPr>
          <a:xfrm>
            <a:off x="6291875" y="1609144"/>
            <a:ext cx="6046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hlinkClick r:id="rId2"/>
              </a:rPr>
              <a:t>S</a:t>
            </a:r>
            <a:r>
              <a:rPr lang="en-US" altLang="zh-TW" sz="1200" dirty="0"/>
              <a:t>:</a:t>
            </a:r>
            <a:r>
              <a:rPr lang="zh-TW" altLang="en-US" sz="1200" dirty="0"/>
              <a:t>加密</a:t>
            </a: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49C6EF73-2207-4D5B-B610-90DAE7132296}"/>
              </a:ext>
            </a:extLst>
          </p:cNvPr>
          <p:cNvSpPr/>
          <p:nvPr/>
        </p:nvSpPr>
        <p:spPr>
          <a:xfrm rot="5400000">
            <a:off x="8094999" y="593524"/>
            <a:ext cx="439798" cy="26487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885841-0A62-48BA-AD7D-67BA98368F34}"/>
              </a:ext>
            </a:extLst>
          </p:cNvPr>
          <p:cNvSpPr/>
          <p:nvPr/>
        </p:nvSpPr>
        <p:spPr>
          <a:xfrm>
            <a:off x="8108642" y="1400070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問題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423C5DD-27D4-4163-B23A-208173199199}"/>
              </a:ext>
            </a:extLst>
          </p:cNvPr>
          <p:cNvCxnSpPr/>
          <p:nvPr/>
        </p:nvCxnSpPr>
        <p:spPr>
          <a:xfrm flipV="1">
            <a:off x="5938634" y="2481932"/>
            <a:ext cx="90264" cy="2091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EBAA24-CE3E-475E-A854-DEA3621537E2}"/>
              </a:ext>
            </a:extLst>
          </p:cNvPr>
          <p:cNvCxnSpPr>
            <a:stCxn id="16" idx="2"/>
          </p:cNvCxnSpPr>
          <p:nvPr/>
        </p:nvCxnSpPr>
        <p:spPr>
          <a:xfrm flipH="1">
            <a:off x="6594201" y="1886143"/>
            <a:ext cx="1" cy="4111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AC99FD9D-7400-45AE-912F-743C722D7E27}"/>
              </a:ext>
            </a:extLst>
          </p:cNvPr>
          <p:cNvSpPr/>
          <p:nvPr/>
        </p:nvSpPr>
        <p:spPr>
          <a:xfrm>
            <a:off x="6748781" y="2691049"/>
            <a:ext cx="2654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</a:t>
            </a:r>
            <a:r>
              <a:rPr lang="en-US" altLang="zh-TW" dirty="0"/>
              <a:t>://192.111.32.34.......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F7DFD8-29CF-4476-A0B9-FC5C51D76E7D}"/>
              </a:ext>
            </a:extLst>
          </p:cNvPr>
          <p:cNvSpPr/>
          <p:nvPr/>
        </p:nvSpPr>
        <p:spPr>
          <a:xfrm>
            <a:off x="10475585" y="210902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相對位置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17E7B6-5751-4780-B3DB-D0BF72802D21}"/>
              </a:ext>
            </a:extLst>
          </p:cNvPr>
          <p:cNvSpPr/>
          <p:nvPr/>
        </p:nvSpPr>
        <p:spPr>
          <a:xfrm>
            <a:off x="9494232" y="276504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絕對地址</a:t>
            </a:r>
          </a:p>
        </p:txBody>
      </p:sp>
      <p:pic>
        <p:nvPicPr>
          <p:cNvPr id="24" name="Picture 6" descr="ç¸éåç">
            <a:extLst>
              <a:ext uri="{FF2B5EF4-FFF2-40B4-BE49-F238E27FC236}">
                <a16:creationId xmlns:a16="http://schemas.microsoft.com/office/drawing/2014/main" id="{37BEED8B-5EE1-4561-B400-CF600B75D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333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83" t="34588"/>
          <a:stretch/>
        </p:blipFill>
        <p:spPr bwMode="auto">
          <a:xfrm>
            <a:off x="9054900" y="4561796"/>
            <a:ext cx="1039677" cy="72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DC1B8A6-AB8F-4D6D-B187-06F0B4C87FE6}"/>
              </a:ext>
            </a:extLst>
          </p:cNvPr>
          <p:cNvCxnSpPr/>
          <p:nvPr/>
        </p:nvCxnSpPr>
        <p:spPr>
          <a:xfrm flipH="1">
            <a:off x="7368565" y="4930987"/>
            <a:ext cx="1648930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C40736-18C6-4600-AD37-36F13C6C8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37" t="5755" r="27535" b="5863"/>
          <a:stretch/>
        </p:blipFill>
        <p:spPr bwMode="auto">
          <a:xfrm flipH="1">
            <a:off x="2676890" y="2698676"/>
            <a:ext cx="1648930" cy="25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217D7AF-9450-45E4-837D-2FFFF7B5E686}"/>
              </a:ext>
            </a:extLst>
          </p:cNvPr>
          <p:cNvSpPr txBox="1"/>
          <p:nvPr/>
        </p:nvSpPr>
        <p:spPr>
          <a:xfrm>
            <a:off x="2857418" y="2254850"/>
            <a:ext cx="146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Google </a:t>
            </a:r>
            <a:r>
              <a:rPr lang="zh-TW" altLang="en-US" dirty="0"/>
              <a:t>網域</a:t>
            </a: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FA3BD559-9319-4982-A52B-7C1E269E3F47}"/>
              </a:ext>
            </a:extLst>
          </p:cNvPr>
          <p:cNvSpPr/>
          <p:nvPr/>
        </p:nvSpPr>
        <p:spPr>
          <a:xfrm>
            <a:off x="4930032" y="3559701"/>
            <a:ext cx="824000" cy="3693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429028C0-092F-4599-9155-BDDEC6B1FABD}"/>
              </a:ext>
            </a:extLst>
          </p:cNvPr>
          <p:cNvSpPr/>
          <p:nvPr/>
        </p:nvSpPr>
        <p:spPr>
          <a:xfrm rot="10800000">
            <a:off x="4892216" y="4089516"/>
            <a:ext cx="824000" cy="3693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B01552-09A6-4CA9-8B28-530C3F61B2A1}"/>
              </a:ext>
            </a:extLst>
          </p:cNvPr>
          <p:cNvSpPr txBox="1"/>
          <p:nvPr/>
        </p:nvSpPr>
        <p:spPr>
          <a:xfrm>
            <a:off x="10131982" y="4860029"/>
            <a:ext cx="990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Client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25CBF5D-CE66-4103-A859-2CAF1DBF7D31}"/>
              </a:ext>
            </a:extLst>
          </p:cNvPr>
          <p:cNvSpPr txBox="1"/>
          <p:nvPr/>
        </p:nvSpPr>
        <p:spPr>
          <a:xfrm>
            <a:off x="6293406" y="4771164"/>
            <a:ext cx="108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Server</a:t>
            </a:r>
            <a:endParaRPr lang="zh-TW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E909BF3D-9D01-41CF-BB37-C80EB2A68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37" t="5755" r="27535" b="5863"/>
          <a:stretch/>
        </p:blipFill>
        <p:spPr bwMode="auto">
          <a:xfrm flipH="1">
            <a:off x="821473" y="2718225"/>
            <a:ext cx="1648930" cy="25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9FD14830-25F2-4A99-95A3-1A2421240929}"/>
              </a:ext>
            </a:extLst>
          </p:cNvPr>
          <p:cNvSpPr txBox="1"/>
          <p:nvPr/>
        </p:nvSpPr>
        <p:spPr>
          <a:xfrm>
            <a:off x="1002001" y="2274399"/>
            <a:ext cx="146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百度</a:t>
            </a:r>
            <a:r>
              <a:rPr lang="en-US" altLang="zh-TW" dirty="0"/>
              <a:t> </a:t>
            </a:r>
            <a:r>
              <a:rPr lang="zh-TW" altLang="en-US" dirty="0"/>
              <a:t>網域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A650CEE-BCAD-4F74-94E1-7B2BB4F1A32B}"/>
              </a:ext>
            </a:extLst>
          </p:cNvPr>
          <p:cNvSpPr txBox="1"/>
          <p:nvPr/>
        </p:nvSpPr>
        <p:spPr>
          <a:xfrm>
            <a:off x="361321" y="3891312"/>
            <a:ext cx="1337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…..</a:t>
            </a:r>
            <a:endParaRPr lang="zh-TW" altLang="en-US" dirty="0"/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D0C024DF-340C-45DF-8495-711D3F57861A}"/>
              </a:ext>
            </a:extLst>
          </p:cNvPr>
          <p:cNvSpPr/>
          <p:nvPr/>
        </p:nvSpPr>
        <p:spPr>
          <a:xfrm>
            <a:off x="1022202" y="4833906"/>
            <a:ext cx="638957" cy="1013174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00B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2" descr="房子家设计- Pixabay上的免费图片">
            <a:extLst>
              <a:ext uri="{FF2B5EF4-FFF2-40B4-BE49-F238E27FC236}">
                <a16:creationId xmlns:a16="http://schemas.microsoft.com/office/drawing/2014/main" id="{E3AD4D49-028F-47D2-8CC4-ABF061FB1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55" b="97760" l="4219" r="96250">
                        <a14:foregroundMark x1="44531" y1="7943" x2="44531" y2="7943"/>
                        <a14:foregroundMark x1="45313" y1="5499" x2="45313" y2="5499"/>
                        <a14:foregroundMark x1="45313" y1="3055" x2="45313" y2="3055"/>
                        <a14:foregroundMark x1="42656" y1="82485" x2="75781" y2="90835"/>
                        <a14:foregroundMark x1="73750" y1="79226" x2="88750" y2="95112"/>
                        <a14:foregroundMark x1="88750" y1="95112" x2="89375" y2="95316"/>
                        <a14:foregroundMark x1="71250" y1="93890" x2="10156" y2="92668"/>
                        <a14:foregroundMark x1="31719" y1="94297" x2="93750" y2="97963"/>
                        <a14:foregroundMark x1="93750" y1="97963" x2="93438" y2="97963"/>
                        <a14:foregroundMark x1="37969" y1="95316" x2="4219" y2="97352"/>
                        <a14:foregroundMark x1="8750" y1="97352" x2="96250" y2="95316"/>
                        <a14:foregroundMark x1="96250" y1="95316" x2="91563" y2="94297"/>
                        <a14:foregroundMark x1="89375" y1="91242" x2="90938" y2="94297"/>
                        <a14:foregroundMark x1="33750" y1="19959" x2="35469" y2="32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73" y="5379834"/>
            <a:ext cx="870414" cy="6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65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885031-D02B-4B21-9745-CC6E9A65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33555"/>
            <a:ext cx="3149600" cy="825046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+mn-lt"/>
              </a:rPr>
              <a:t>舉個例子</a:t>
            </a:r>
            <a:r>
              <a:rPr lang="en-US" altLang="zh-TW" b="1" dirty="0">
                <a:latin typeface="+mn-lt"/>
              </a:rPr>
              <a:t>-1</a:t>
            </a:r>
            <a:endParaRPr lang="zh-TW" altLang="en-US" b="1" dirty="0">
              <a:latin typeface="+mn-lt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1CCF0FD-E749-4B5E-8054-4EAC93B0434E}"/>
              </a:ext>
            </a:extLst>
          </p:cNvPr>
          <p:cNvGrpSpPr/>
          <p:nvPr/>
        </p:nvGrpSpPr>
        <p:grpSpPr>
          <a:xfrm>
            <a:off x="328870" y="958601"/>
            <a:ext cx="8388424" cy="3669020"/>
            <a:chOff x="251520" y="1772816"/>
            <a:chExt cx="8388424" cy="366902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3F9B97B-95B1-4C54-ACA3-BF712E691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844824"/>
              <a:ext cx="8388424" cy="359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84E270B-7CAB-4D0D-86AD-6E043D455D67}"/>
                </a:ext>
              </a:extLst>
            </p:cNvPr>
            <p:cNvSpPr/>
            <p:nvPr/>
          </p:nvSpPr>
          <p:spPr>
            <a:xfrm>
              <a:off x="6588224" y="1772816"/>
              <a:ext cx="576064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C318EBA-9572-43DF-8BD2-C687C3B06DBE}"/>
                </a:ext>
              </a:extLst>
            </p:cNvPr>
            <p:cNvSpPr/>
            <p:nvPr/>
          </p:nvSpPr>
          <p:spPr>
            <a:xfrm>
              <a:off x="4644008" y="2348880"/>
              <a:ext cx="576064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43BE0F9-707D-4147-8DC2-4AEA65583DB5}"/>
                </a:ext>
              </a:extLst>
            </p:cNvPr>
            <p:cNvSpPr/>
            <p:nvPr/>
          </p:nvSpPr>
          <p:spPr>
            <a:xfrm>
              <a:off x="4791335" y="3283290"/>
              <a:ext cx="1292831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BE83135-E139-4835-ACFE-D4076D0A39DF}"/>
                </a:ext>
              </a:extLst>
            </p:cNvPr>
            <p:cNvSpPr/>
            <p:nvPr/>
          </p:nvSpPr>
          <p:spPr>
            <a:xfrm>
              <a:off x="6236566" y="3507698"/>
              <a:ext cx="2223866" cy="4253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62021CE-1CD3-4EF3-909D-B8A7E3B0DCCF}"/>
                </a:ext>
              </a:extLst>
            </p:cNvPr>
            <p:cNvSpPr/>
            <p:nvPr/>
          </p:nvSpPr>
          <p:spPr>
            <a:xfrm>
              <a:off x="6914378" y="4077072"/>
              <a:ext cx="499820" cy="2126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39FE30-05BB-471E-8AC9-FBA26122D2E8}"/>
              </a:ext>
            </a:extLst>
          </p:cNvPr>
          <p:cNvSpPr txBox="1"/>
          <p:nvPr/>
        </p:nvSpPr>
        <p:spPr>
          <a:xfrm>
            <a:off x="8845399" y="3118841"/>
            <a:ext cx="3090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</a:rPr>
              <a:t>HTTP Method:</a:t>
            </a:r>
            <a:r>
              <a:rPr lang="zh-TW" altLang="en-US" dirty="0"/>
              <a:t>詢問的方式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4DF77F-2247-42A5-8F29-DC22C28138DF}"/>
              </a:ext>
            </a:extLst>
          </p:cNvPr>
          <p:cNvSpPr txBox="1"/>
          <p:nvPr/>
        </p:nvSpPr>
        <p:spPr>
          <a:xfrm>
            <a:off x="8927437" y="3932016"/>
            <a:ext cx="3090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Header:</a:t>
            </a:r>
            <a:r>
              <a:rPr lang="zh-TW" altLang="en-US" dirty="0"/>
              <a:t>輔佐詢問的證明文件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F48945-93D0-410E-84AE-76902CEA13DC}"/>
              </a:ext>
            </a:extLst>
          </p:cNvPr>
          <p:cNvSpPr txBox="1"/>
          <p:nvPr/>
        </p:nvSpPr>
        <p:spPr>
          <a:xfrm>
            <a:off x="8845399" y="2508817"/>
            <a:ext cx="229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Request:</a:t>
            </a:r>
            <a:r>
              <a:rPr lang="zh-TW" altLang="en-US" dirty="0"/>
              <a:t>詢問的問題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E8E1375-E1C2-43A8-B164-D2565B8FF024}"/>
              </a:ext>
            </a:extLst>
          </p:cNvPr>
          <p:cNvSpPr/>
          <p:nvPr/>
        </p:nvSpPr>
        <p:spPr>
          <a:xfrm>
            <a:off x="6173350" y="3838899"/>
            <a:ext cx="2223866" cy="860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0240730-2657-45CE-8DED-9C7BFA5B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1" y="2983069"/>
            <a:ext cx="5995939" cy="308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4305C37-16AD-4B4D-9E66-8326165B8AA7}"/>
              </a:ext>
            </a:extLst>
          </p:cNvPr>
          <p:cNvSpPr txBox="1"/>
          <p:nvPr/>
        </p:nvSpPr>
        <p:spPr>
          <a:xfrm>
            <a:off x="100061" y="6210749"/>
            <a:ext cx="5067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https://www.runoob.com/http/http-methods.html</a:t>
            </a:r>
          </a:p>
        </p:txBody>
      </p:sp>
    </p:spTree>
    <p:extLst>
      <p:ext uri="{BB962C8B-B14F-4D97-AF65-F5344CB8AC3E}">
        <p14:creationId xmlns:p14="http://schemas.microsoft.com/office/powerpoint/2010/main" val="2675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051F0-EE4E-434F-BBC5-EBF694AB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862589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+mj-ea"/>
              </a:rPr>
              <a:t>爬取網路文字檔案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127816-B2C4-415A-B11F-09381171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12" y="1243439"/>
            <a:ext cx="10838576" cy="553543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AF2CBB7-EF03-4955-B290-E0DB172151CD}"/>
              </a:ext>
            </a:extLst>
          </p:cNvPr>
          <p:cNvSpPr/>
          <p:nvPr/>
        </p:nvSpPr>
        <p:spPr>
          <a:xfrm>
            <a:off x="6565783" y="4597166"/>
            <a:ext cx="1560352" cy="21811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550E329-3F3E-4790-9A21-45230BB550AB}"/>
              </a:ext>
            </a:extLst>
          </p:cNvPr>
          <p:cNvSpPr/>
          <p:nvPr/>
        </p:nvSpPr>
        <p:spPr>
          <a:xfrm>
            <a:off x="8201636" y="2937081"/>
            <a:ext cx="3481432" cy="4269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5C59599-8A54-4FDD-B2D0-2A9FDBC6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6" y="4815280"/>
            <a:ext cx="3627434" cy="1438781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3C840A0-781F-47C5-8EB6-BB2BA7993019}"/>
              </a:ext>
            </a:extLst>
          </p:cNvPr>
          <p:cNvCxnSpPr/>
          <p:nvPr/>
        </p:nvCxnSpPr>
        <p:spPr>
          <a:xfrm flipH="1" flipV="1">
            <a:off x="6020499" y="4815280"/>
            <a:ext cx="2105636" cy="12583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431221D-05B2-4352-BF76-7C34D8E7698B}"/>
              </a:ext>
            </a:extLst>
          </p:cNvPr>
          <p:cNvCxnSpPr>
            <a:cxnSpLocks/>
          </p:cNvCxnSpPr>
          <p:nvPr/>
        </p:nvCxnSpPr>
        <p:spPr>
          <a:xfrm flipH="1">
            <a:off x="6096001" y="5057627"/>
            <a:ext cx="2030134" cy="11964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97B2574-0A72-4B0E-B45C-1D98E9A6F3EF}"/>
              </a:ext>
            </a:extLst>
          </p:cNvPr>
          <p:cNvSpPr/>
          <p:nvPr/>
        </p:nvSpPr>
        <p:spPr>
          <a:xfrm>
            <a:off x="2885327" y="4395511"/>
            <a:ext cx="21595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與前台做身分證驗證的其他證明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9813207-B1F8-4EA3-845F-77BB6A4FBE4E}"/>
              </a:ext>
            </a:extLst>
          </p:cNvPr>
          <p:cNvCxnSpPr>
            <a:cxnSpLocks/>
          </p:cNvCxnSpPr>
          <p:nvPr/>
        </p:nvCxnSpPr>
        <p:spPr>
          <a:xfrm>
            <a:off x="4465188" y="4670798"/>
            <a:ext cx="233285" cy="75687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80CEEE-91B1-4839-9905-7373F1A5AE16}"/>
              </a:ext>
            </a:extLst>
          </p:cNvPr>
          <p:cNvSpPr txBox="1"/>
          <p:nvPr/>
        </p:nvSpPr>
        <p:spPr>
          <a:xfrm>
            <a:off x="38598" y="762004"/>
            <a:ext cx="6220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latin typeface="+mj-ea"/>
              </a:rPr>
              <a:t>-</a:t>
            </a:r>
            <a:r>
              <a:rPr lang="zh-TW" altLang="en-US" sz="1200" b="1" dirty="0">
                <a:latin typeface="+mj-ea"/>
              </a:rPr>
              <a:t>若想要查找的東西</a:t>
            </a:r>
            <a:r>
              <a:rPr lang="en-US" altLang="zh-TW" sz="1200" b="1" dirty="0">
                <a:latin typeface="+mj-ea"/>
              </a:rPr>
              <a:t>,</a:t>
            </a:r>
            <a:r>
              <a:rPr lang="zh-TW" altLang="en-US" sz="1200" b="1" dirty="0">
                <a:latin typeface="+mj-ea"/>
              </a:rPr>
              <a:t>網頁已經幫你歸類好了</a:t>
            </a:r>
            <a:r>
              <a:rPr lang="en-US" altLang="zh-TW" sz="1200" b="1" dirty="0">
                <a:latin typeface="+mj-ea"/>
              </a:rPr>
              <a:t>…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666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2B0EAB0-06D9-4B10-BA5F-EC132039D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5" y="1067656"/>
            <a:ext cx="10489035" cy="539770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3BAB3A-4761-486A-AB16-1BA5DECA21D2}"/>
              </a:ext>
            </a:extLst>
          </p:cNvPr>
          <p:cNvSpPr txBox="1"/>
          <p:nvPr/>
        </p:nvSpPr>
        <p:spPr>
          <a:xfrm>
            <a:off x="365769" y="635922"/>
            <a:ext cx="6220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dirty="0"/>
              <a:t>我們只要將已經整理好的</a:t>
            </a:r>
            <a:r>
              <a:rPr lang="en-US" altLang="zh-TW" sz="1200" b="1" dirty="0"/>
              <a:t>json</a:t>
            </a:r>
            <a:r>
              <a:rPr lang="zh-TW" altLang="en-US" sz="1200" b="1" dirty="0"/>
              <a:t>下載下來</a:t>
            </a:r>
            <a:r>
              <a:rPr lang="en-US" altLang="zh-TW" sz="1200" b="1" dirty="0"/>
              <a:t>,</a:t>
            </a:r>
            <a:r>
              <a:rPr lang="zh-TW" altLang="en-US" sz="1200" b="1" dirty="0"/>
              <a:t>抽取我們想要的資訊即可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E39EEBE7-4F0D-4036-92F2-4D7F26DEBFC3}"/>
              </a:ext>
            </a:extLst>
          </p:cNvPr>
          <p:cNvSpPr/>
          <p:nvPr/>
        </p:nvSpPr>
        <p:spPr>
          <a:xfrm>
            <a:off x="7840909" y="2526020"/>
            <a:ext cx="3173836" cy="292682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6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CA9926A-7E3C-4710-BC89-0B11CA1E0F85}"/>
              </a:ext>
            </a:extLst>
          </p:cNvPr>
          <p:cNvSpPr/>
          <p:nvPr/>
        </p:nvSpPr>
        <p:spPr>
          <a:xfrm>
            <a:off x="3032944" y="1617189"/>
            <a:ext cx="172819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網頁內容</a:t>
            </a:r>
            <a:r>
              <a:rPr lang="en-US" altLang="zh-TW" dirty="0"/>
              <a:t>(html)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3E7238A-6200-4C17-B4E0-E22CDED1863D}"/>
              </a:ext>
            </a:extLst>
          </p:cNvPr>
          <p:cNvSpPr txBox="1"/>
          <p:nvPr/>
        </p:nvSpPr>
        <p:spPr>
          <a:xfrm>
            <a:off x="5563504" y="1900575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把網頁結構化的方式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295E4C-B1C8-47CB-8BD8-6D771C469021}"/>
              </a:ext>
            </a:extLst>
          </p:cNvPr>
          <p:cNvSpPr/>
          <p:nvPr/>
        </p:nvSpPr>
        <p:spPr>
          <a:xfrm>
            <a:off x="5107251" y="4299153"/>
            <a:ext cx="366318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盒子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盒子名稱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語法排版形容特徵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‘Text</a:t>
            </a:r>
            <a:r>
              <a:rPr lang="zh-TW" altLang="en-US" dirty="0"/>
              <a:t>紙條</a:t>
            </a:r>
            <a:r>
              <a:rPr lang="en-US" altLang="zh-TW" dirty="0"/>
              <a:t>’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&lt;/</a:t>
            </a:r>
            <a:r>
              <a:rPr lang="zh-TW" altLang="en-US" dirty="0"/>
              <a:t>盒子名稱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 err="1"/>
              <a:t>css</a:t>
            </a:r>
            <a:r>
              <a:rPr lang="zh-TW" altLang="en-US" dirty="0"/>
              <a:t>語法排版形容特徵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A1E6FF-2BE9-45C9-835A-04D9281E64EF}"/>
              </a:ext>
            </a:extLst>
          </p:cNvPr>
          <p:cNvSpPr/>
          <p:nvPr/>
        </p:nvSpPr>
        <p:spPr>
          <a:xfrm>
            <a:off x="2556310" y="1077129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css</a:t>
            </a:r>
            <a:r>
              <a:rPr lang="zh-TW" altLang="en-US" dirty="0"/>
              <a:t>語法找東西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39029E4-F30D-4A3D-86C0-7F83643CCDB0}"/>
              </a:ext>
            </a:extLst>
          </p:cNvPr>
          <p:cNvCxnSpPr>
            <a:stCxn id="12" idx="2"/>
          </p:cNvCxnSpPr>
          <p:nvPr/>
        </p:nvCxnSpPr>
        <p:spPr>
          <a:xfrm>
            <a:off x="3364384" y="1446461"/>
            <a:ext cx="316632" cy="4541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4AD6217-4FB1-48A8-AD54-B8C849BDCB0F}"/>
              </a:ext>
            </a:extLst>
          </p:cNvPr>
          <p:cNvSpPr/>
          <p:nvPr/>
        </p:nvSpPr>
        <p:spPr>
          <a:xfrm>
            <a:off x="4487546" y="906591"/>
            <a:ext cx="178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zh-TW" altLang="en-US" dirty="0"/>
              <a:t>負責網頁動態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7CED8E5-FCCD-410F-96FF-1BB0C3EE07FB}"/>
              </a:ext>
            </a:extLst>
          </p:cNvPr>
          <p:cNvCxnSpPr/>
          <p:nvPr/>
        </p:nvCxnSpPr>
        <p:spPr>
          <a:xfrm flipH="1">
            <a:off x="4172458" y="1261795"/>
            <a:ext cx="1123162" cy="6387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E29AC2F-E39C-4F94-A779-65E04C41A51B}"/>
              </a:ext>
            </a:extLst>
          </p:cNvPr>
          <p:cNvSpPr/>
          <p:nvPr/>
        </p:nvSpPr>
        <p:spPr>
          <a:xfrm>
            <a:off x="5642506" y="3964955"/>
            <a:ext cx="646331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元素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905A75-6AB9-43C5-B23E-9FF321DADD9B}"/>
              </a:ext>
            </a:extLst>
          </p:cNvPr>
          <p:cNvSpPr/>
          <p:nvPr/>
        </p:nvSpPr>
        <p:spPr>
          <a:xfrm>
            <a:off x="7554722" y="4210353"/>
            <a:ext cx="646331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屬性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DF44C2-0CD1-4688-A4B3-26B9483BF25F}"/>
              </a:ext>
            </a:extLst>
          </p:cNvPr>
          <p:cNvSpPr/>
          <p:nvPr/>
        </p:nvSpPr>
        <p:spPr>
          <a:xfrm>
            <a:off x="6384843" y="5087516"/>
            <a:ext cx="646331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內容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AF3851E-62CE-44DB-85D2-183C066D4D77}"/>
              </a:ext>
            </a:extLst>
          </p:cNvPr>
          <p:cNvSpPr txBox="1"/>
          <p:nvPr/>
        </p:nvSpPr>
        <p:spPr>
          <a:xfrm>
            <a:off x="856346" y="3059668"/>
            <a:ext cx="107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Ex: </a:t>
            </a:r>
            <a:r>
              <a:rPr lang="zh-TW" altLang="en-US" dirty="0"/>
              <a:t>台灣</a:t>
            </a:r>
            <a:r>
              <a:rPr lang="en-US" altLang="zh-TW" dirty="0"/>
              <a:t>/</a:t>
            </a:r>
            <a:r>
              <a:rPr lang="zh-TW" altLang="en-US" dirty="0"/>
              <a:t>台北市</a:t>
            </a:r>
            <a:r>
              <a:rPr lang="en-US" altLang="zh-TW" dirty="0"/>
              <a:t>/</a:t>
            </a:r>
            <a:r>
              <a:rPr lang="zh-TW" altLang="en-US" dirty="0"/>
              <a:t>市長</a:t>
            </a:r>
            <a:r>
              <a:rPr lang="en-US" altLang="zh-TW" dirty="0"/>
              <a:t>/</a:t>
            </a:r>
            <a:r>
              <a:rPr lang="zh-TW" altLang="en-US" dirty="0"/>
              <a:t>柯文哲</a:t>
            </a:r>
            <a:r>
              <a:rPr lang="en-US" altLang="zh-TW" dirty="0"/>
              <a:t>/</a:t>
            </a:r>
            <a:r>
              <a:rPr lang="zh-TW" altLang="en-US" dirty="0"/>
              <a:t>一隻狗  </a:t>
            </a:r>
            <a:r>
              <a:rPr lang="en-US" altLang="zh-TW" dirty="0"/>
              <a:t>(</a:t>
            </a:r>
            <a:r>
              <a:rPr lang="zh-TW" altLang="en-US" dirty="0"/>
              <a:t>台灣的其中一個市</a:t>
            </a:r>
            <a:r>
              <a:rPr lang="en-US" altLang="zh-TW" dirty="0"/>
              <a:t>,</a:t>
            </a:r>
            <a:r>
              <a:rPr lang="zh-TW" altLang="en-US" dirty="0"/>
              <a:t>台北市的市長叫做柯文哲</a:t>
            </a:r>
            <a:r>
              <a:rPr lang="en-US" altLang="zh-TW" dirty="0"/>
              <a:t>,</a:t>
            </a:r>
            <a:r>
              <a:rPr lang="zh-TW" altLang="en-US" dirty="0"/>
              <a:t> 他買了台車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B0149A4-ADBD-4167-BFDF-B83EA4D1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6" y="3513782"/>
            <a:ext cx="4305522" cy="323035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C7B94CB-F1E9-4B65-9224-13E1F997B977}"/>
              </a:ext>
            </a:extLst>
          </p:cNvPr>
          <p:cNvSpPr/>
          <p:nvPr/>
        </p:nvSpPr>
        <p:spPr>
          <a:xfrm>
            <a:off x="4761136" y="3706634"/>
            <a:ext cx="4034521" cy="2619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2B4E02-C9D5-4FCD-945A-347BB87B30D2}"/>
              </a:ext>
            </a:extLst>
          </p:cNvPr>
          <p:cNvSpPr txBox="1"/>
          <p:nvPr/>
        </p:nvSpPr>
        <p:spPr>
          <a:xfrm>
            <a:off x="108255" y="424749"/>
            <a:ext cx="553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-</a:t>
            </a:r>
            <a:r>
              <a:rPr lang="zh-TW" altLang="en-US" b="1" dirty="0"/>
              <a:t>首先要了解網頁架構</a:t>
            </a:r>
            <a:r>
              <a:rPr lang="en-US" altLang="zh-TW" b="1" dirty="0"/>
              <a:t>,</a:t>
            </a:r>
            <a:r>
              <a:rPr lang="zh-TW" altLang="en-US" b="1" dirty="0"/>
              <a:t> 找我們想要的資訊在哪邊</a:t>
            </a:r>
            <a:r>
              <a:rPr lang="en-US" altLang="zh-TW" b="1" dirty="0"/>
              <a:t>-</a:t>
            </a:r>
            <a:endParaRPr lang="zh-TW" altLang="en-US" b="1" dirty="0"/>
          </a:p>
        </p:txBody>
      </p:sp>
      <p:pic>
        <p:nvPicPr>
          <p:cNvPr id="2050" name="Picture 2" descr="♥現貨♥整蠱盒中盒禮物盒套盒大盒套小盒打開一層又一層禮品盒空盒子| 蝦皮購物">
            <a:extLst>
              <a:ext uri="{FF2B5EF4-FFF2-40B4-BE49-F238E27FC236}">
                <a16:creationId xmlns:a16="http://schemas.microsoft.com/office/drawing/2014/main" id="{A798B45F-F8AE-4B6E-A52E-0D91C51FA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833" y="474004"/>
            <a:ext cx="1944914" cy="19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EBE6527-4997-4529-94D1-F5D36F3D5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93" y="566294"/>
            <a:ext cx="1360116" cy="188345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7B435F-CCB3-45F5-8148-EF5777BFDF64}"/>
              </a:ext>
            </a:extLst>
          </p:cNvPr>
          <p:cNvSpPr txBox="1"/>
          <p:nvPr/>
        </p:nvSpPr>
        <p:spPr>
          <a:xfrm>
            <a:off x="108255" y="69207"/>
            <a:ext cx="6276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如果我們的資料很零散</a:t>
            </a:r>
            <a:r>
              <a:rPr lang="en-US" altLang="zh-TW" dirty="0"/>
              <a:t>,</a:t>
            </a:r>
            <a:r>
              <a:rPr lang="zh-TW" altLang="en-US" dirty="0"/>
              <a:t> 如何找到每一個想要爬取的內容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46FAAB1-3EB9-465F-94D5-A58E0B34A4A4}"/>
              </a:ext>
            </a:extLst>
          </p:cNvPr>
          <p:cNvSpPr txBox="1"/>
          <p:nvPr/>
        </p:nvSpPr>
        <p:spPr>
          <a:xfrm>
            <a:off x="7169833" y="65187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https://tw.alphacamp.co/blog/css-guide-box-model</a:t>
            </a:r>
          </a:p>
        </p:txBody>
      </p:sp>
    </p:spTree>
    <p:extLst>
      <p:ext uri="{BB962C8B-B14F-4D97-AF65-F5344CB8AC3E}">
        <p14:creationId xmlns:p14="http://schemas.microsoft.com/office/powerpoint/2010/main" val="399152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92277B-0311-40A4-8BD5-1377210C6629}"/>
              </a:ext>
            </a:extLst>
          </p:cNvPr>
          <p:cNvSpPr/>
          <p:nvPr/>
        </p:nvSpPr>
        <p:spPr>
          <a:xfrm>
            <a:off x="558011" y="1468016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特別的盒子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93D76-F47C-400A-8CCF-56777E4702A5}"/>
              </a:ext>
            </a:extLst>
          </p:cNvPr>
          <p:cNvSpPr/>
          <p:nvPr/>
        </p:nvSpPr>
        <p:spPr>
          <a:xfrm>
            <a:off x="1062067" y="1989748"/>
            <a:ext cx="285648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zh-TW" altLang="en-US" dirty="0"/>
              <a:t>     </a:t>
            </a:r>
            <a:r>
              <a:rPr lang="en-US" altLang="zh-TW" dirty="0" err="1"/>
              <a:t>src</a:t>
            </a:r>
            <a:r>
              <a:rPr lang="en-US" altLang="zh-TW" dirty="0"/>
              <a:t>=http//……</a:t>
            </a:r>
            <a:r>
              <a:rPr lang="zh-TW" altLang="en-US" dirty="0"/>
              <a:t>來源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紙條就是</a:t>
            </a:r>
            <a:r>
              <a:rPr lang="en-US" altLang="zh-TW" dirty="0" err="1"/>
              <a:t>img</a:t>
            </a:r>
            <a:endParaRPr lang="en-US" altLang="zh-TW" dirty="0"/>
          </a:p>
          <a:p>
            <a:r>
              <a:rPr lang="en-US" altLang="zh-TW" dirty="0"/>
              <a:t>&lt;/</a:t>
            </a:r>
            <a:r>
              <a:rPr lang="en-US" altLang="zh-TW" dirty="0" err="1"/>
              <a:t>img</a:t>
            </a:r>
            <a:r>
              <a:rPr lang="en-US" altLang="zh-TW" dirty="0"/>
              <a:t>&gt;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&lt;a    </a:t>
            </a:r>
            <a:r>
              <a:rPr lang="en-US" altLang="zh-TW" dirty="0" err="1"/>
              <a:t>href</a:t>
            </a:r>
            <a:r>
              <a:rPr lang="en-US" altLang="zh-TW" dirty="0"/>
              <a:t>=https….</a:t>
            </a:r>
            <a:r>
              <a:rPr lang="zh-TW" altLang="en-US" dirty="0"/>
              <a:t>目的地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紙條就是超連結</a:t>
            </a:r>
            <a:endParaRPr lang="en-US" altLang="zh-TW" dirty="0"/>
          </a:p>
          <a:p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en-US" altLang="zh-TW" dirty="0"/>
              <a:t>&lt;video   </a:t>
            </a:r>
            <a:r>
              <a:rPr lang="en-US" altLang="zh-TW" dirty="0" err="1"/>
              <a:t>src</a:t>
            </a:r>
            <a:r>
              <a:rPr lang="en-US" altLang="zh-TW" dirty="0"/>
              <a:t>=http//……&gt;</a:t>
            </a:r>
          </a:p>
          <a:p>
            <a:r>
              <a:rPr lang="en-US" altLang="zh-TW" dirty="0"/>
              <a:t>&lt;/video&gt;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6DF372-0861-4CE2-970E-A2A1D98BEBAC}"/>
              </a:ext>
            </a:extLst>
          </p:cNvPr>
          <p:cNvSpPr/>
          <p:nvPr/>
        </p:nvSpPr>
        <p:spPr>
          <a:xfrm>
            <a:off x="2775419" y="270053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瀏覽器要連出去的網址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1AB63F7-777F-4856-90A2-C230F81FC362}"/>
              </a:ext>
            </a:extLst>
          </p:cNvPr>
          <p:cNvCxnSpPr/>
          <p:nvPr/>
        </p:nvCxnSpPr>
        <p:spPr>
          <a:xfrm flipH="1">
            <a:off x="2241653" y="2987040"/>
            <a:ext cx="548606" cy="425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104EC29-A31D-475E-98EF-2FEAA59A1F0D}"/>
              </a:ext>
            </a:extLst>
          </p:cNvPr>
          <p:cNvSpPr/>
          <p:nvPr/>
        </p:nvSpPr>
        <p:spPr>
          <a:xfrm>
            <a:off x="5301505" y="1448608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無名小卒的盒子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036621-6BBF-4837-909B-48EB879D0965}"/>
              </a:ext>
            </a:extLst>
          </p:cNvPr>
          <p:cNvSpPr/>
          <p:nvPr/>
        </p:nvSpPr>
        <p:spPr>
          <a:xfrm>
            <a:off x="5526563" y="1805082"/>
            <a:ext cx="94487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&lt;div&gt;</a:t>
            </a:r>
          </a:p>
          <a:p>
            <a:r>
              <a:rPr lang="en-US" altLang="zh-TW" dirty="0"/>
              <a:t>&lt;/div&gt;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&lt;span&gt;</a:t>
            </a:r>
          </a:p>
          <a:p>
            <a:r>
              <a:rPr lang="en-US" altLang="zh-TW" dirty="0"/>
              <a:t>&lt;/span&gt;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5308DFD-99D6-4AB5-9441-43510748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665" y="282824"/>
            <a:ext cx="1360116" cy="188345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A609CA2-D0F6-4C2A-BD08-4E19AF7A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356" y="2408667"/>
            <a:ext cx="2642618" cy="204066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D4E2A65-AD20-4188-9B88-42159DCC163D}"/>
              </a:ext>
            </a:extLst>
          </p:cNvPr>
          <p:cNvSpPr txBox="1"/>
          <p:nvPr/>
        </p:nvSpPr>
        <p:spPr>
          <a:xfrm>
            <a:off x="29253" y="39690"/>
            <a:ext cx="87664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/>
              <a:t>了解網頁架構</a:t>
            </a:r>
            <a:r>
              <a:rPr lang="en-US" altLang="zh-TW" sz="4400" b="1" dirty="0"/>
              <a:t>,</a:t>
            </a:r>
            <a:r>
              <a:rPr lang="zh-TW" altLang="en-US" sz="4400" b="1" dirty="0"/>
              <a:t> 找我們想要的資訊</a:t>
            </a:r>
          </a:p>
        </p:txBody>
      </p:sp>
    </p:spTree>
    <p:extLst>
      <p:ext uri="{BB962C8B-B14F-4D97-AF65-F5344CB8AC3E}">
        <p14:creationId xmlns:p14="http://schemas.microsoft.com/office/powerpoint/2010/main" val="1904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680BC60-7DE2-489B-A5F9-D925D75E6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13" y="1561787"/>
            <a:ext cx="827580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D37E755C-DF2C-4F45-9E90-16A65C534BF4}"/>
              </a:ext>
            </a:extLst>
          </p:cNvPr>
          <p:cNvSpPr txBox="1">
            <a:spLocks/>
          </p:cNvSpPr>
          <p:nvPr/>
        </p:nvSpPr>
        <p:spPr>
          <a:xfrm>
            <a:off x="174171" y="133555"/>
            <a:ext cx="3149600" cy="825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+mn-lt"/>
              </a:rPr>
              <a:t>舉個例子</a:t>
            </a:r>
            <a:r>
              <a:rPr lang="en-US" altLang="zh-TW" b="1" dirty="0">
                <a:latin typeface="+mn-lt"/>
              </a:rPr>
              <a:t>-2</a:t>
            </a:r>
            <a:endParaRPr lang="zh-TW" altLang="en-US" b="1" dirty="0">
              <a:latin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A471AF-F32B-4898-8CB2-260EA5A5DB9C}"/>
              </a:ext>
            </a:extLst>
          </p:cNvPr>
          <p:cNvSpPr txBox="1"/>
          <p:nvPr/>
        </p:nvSpPr>
        <p:spPr>
          <a:xfrm>
            <a:off x="0" y="1075528"/>
            <a:ext cx="5210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https://www.w3schools.com/html/html5_video.asp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1E1C68-AE91-4B1D-802C-94659EB166E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按一下以新增文字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674FDE-AD81-47FE-A224-93022D021DB1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按一下以新增文字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2D2745-EB95-48C4-92E5-5BE6C8D48EE8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按一下以新增文字</a:t>
            </a:r>
          </a:p>
        </p:txBody>
      </p:sp>
    </p:spTree>
    <p:extLst>
      <p:ext uri="{BB962C8B-B14F-4D97-AF65-F5344CB8AC3E}">
        <p14:creationId xmlns:p14="http://schemas.microsoft.com/office/powerpoint/2010/main" val="1949846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1832DF8A71145A6A1E47073B7FE8F" ma:contentTypeVersion="10" ma:contentTypeDescription="Create a new document." ma:contentTypeScope="" ma:versionID="e702ac0029d275585cd78bfe48e4c867">
  <xsd:schema xmlns:xsd="http://www.w3.org/2001/XMLSchema" xmlns:xs="http://www.w3.org/2001/XMLSchema" xmlns:p="http://schemas.microsoft.com/office/2006/metadata/properties" xmlns:ns2="4be5ff0e-ed9e-4805-8d58-eded58158a73" xmlns:ns3="a99fc300-b3fd-41f3-921c-4ae73c1cf3bd" targetNamespace="http://schemas.microsoft.com/office/2006/metadata/properties" ma:root="true" ma:fieldsID="b763da3767d220e99fd5676c68663191" ns2:_="" ns3:_="">
    <xsd:import namespace="4be5ff0e-ed9e-4805-8d58-eded58158a73"/>
    <xsd:import namespace="a99fc300-b3fd-41f3-921c-4ae73c1cf3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5ff0e-ed9e-4805-8d58-eded58158a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9fc300-b3fd-41f3-921c-4ae73c1cf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FBE1E0-C03A-4600-ADBC-6C4737C09D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A3625F-5AD0-4556-A449-C41EE27C7CA4}"/>
</file>

<file path=customXml/itemProps3.xml><?xml version="1.0" encoding="utf-8"?>
<ds:datastoreItem xmlns:ds="http://schemas.openxmlformats.org/officeDocument/2006/customXml" ds:itemID="{5A9F110F-EFA7-4463-A05F-4111C704157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24525</TotalTime>
  <Words>629</Words>
  <Application>Microsoft Office PowerPoint</Application>
  <PresentationFormat>寬螢幕</PresentationFormat>
  <Paragraphs>93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PowerPoint 簡報</vt:lpstr>
      <vt:lpstr>PowerPoint 簡報</vt:lpstr>
      <vt:lpstr>網路訪問機制</vt:lpstr>
      <vt:lpstr>舉個例子-1</vt:lpstr>
      <vt:lpstr>爬取網路文字檔案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了解了網頁架構,那麼寫個簡單的html吧!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Allen Huang/WHQ/Wistron</dc:creator>
  <cp:lastModifiedBy>Allen Huang/WHQ/Wistron</cp:lastModifiedBy>
  <cp:revision>50</cp:revision>
  <dcterms:created xsi:type="dcterms:W3CDTF">2021-07-20T03:39:05Z</dcterms:created>
  <dcterms:modified xsi:type="dcterms:W3CDTF">2022-01-12T14:34:06Z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0x010100B7F1832DF8A71145A6A1E47073B7FE8F</vt:lpwstr>
  </property>
</Properties>
</file>